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1520A-5008-44F6-B350-F10736B368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EA07A-33FD-42C3-93F8-42B26ADF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A07A-33FD-42C3-93F8-42B26ADF0C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1"/>
            <a:ext cx="7848600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Right to Information &amp;  its </a:t>
            </a:r>
            <a:r>
              <a:rPr lang="en-US" dirty="0" smtClean="0"/>
              <a:t>Scope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overview from Judicious Mind  </a:t>
            </a:r>
            <a:br>
              <a:rPr lang="en-US" dirty="0" smtClean="0"/>
            </a:br>
            <a:r>
              <a:rPr lang="en-US" dirty="0" smtClean="0"/>
              <a:t>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</a:t>
            </a:r>
            <a:r>
              <a:rPr lang="en-US" dirty="0" err="1" smtClean="0"/>
              <a:t>Hemanta</a:t>
            </a:r>
            <a:r>
              <a:rPr lang="en-US" dirty="0" smtClean="0"/>
              <a:t> </a:t>
            </a:r>
            <a:r>
              <a:rPr lang="en-US" dirty="0" err="1" smtClean="0"/>
              <a:t>Rawal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this premises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0010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Ensuring  the justice to Information seekers</a:t>
            </a:r>
          </a:p>
          <a:p>
            <a:r>
              <a:rPr lang="en-US" sz="3200" dirty="0" smtClean="0"/>
              <a:t>Justice to the Public Authorities ,</a:t>
            </a:r>
          </a:p>
          <a:p>
            <a:r>
              <a:rPr lang="en-US" sz="3200" dirty="0" smtClean="0"/>
              <a:t>Significant implementation of  concerning laws</a:t>
            </a:r>
          </a:p>
          <a:p>
            <a:r>
              <a:rPr lang="en-US" sz="3200" dirty="0" smtClean="0"/>
              <a:t>Justice to the Public at large </a:t>
            </a:r>
          </a:p>
          <a:p>
            <a:r>
              <a:rPr lang="en-US" sz="3200" dirty="0" smtClean="0"/>
              <a:t>Ultimately justice to the Nation,</a:t>
            </a:r>
          </a:p>
          <a:p>
            <a:r>
              <a:rPr lang="en-US" sz="3200" dirty="0" smtClean="0"/>
              <a:t>So Think Deeply &amp; Act promptly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9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Queries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If Not 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Thanks for Quite listening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76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My Right is My Might. </a:t>
            </a:r>
          </a:p>
          <a:p>
            <a:r>
              <a:rPr lang="en-US" sz="2400" dirty="0"/>
              <a:t>Right to Know always keeping the Govt. </a:t>
            </a:r>
            <a:r>
              <a:rPr lang="en-US" sz="2400" dirty="0" smtClean="0"/>
              <a:t>Accountable, </a:t>
            </a:r>
          </a:p>
          <a:p>
            <a:r>
              <a:rPr lang="en-US" sz="2400" dirty="0" smtClean="0"/>
              <a:t>It is widely recognized that </a:t>
            </a:r>
            <a:r>
              <a:rPr lang="en-US" sz="2400" dirty="0" err="1" smtClean="0"/>
              <a:t>Govt</a:t>
            </a:r>
            <a:r>
              <a:rPr lang="en-US" sz="2400" dirty="0" smtClean="0"/>
              <a:t> holds information not for themselves but rather on behalf of public and that as a result public bodies must provide access to that information. </a:t>
            </a:r>
            <a:endParaRPr lang="en-US" sz="2400" dirty="0"/>
          </a:p>
          <a:p>
            <a:r>
              <a:rPr lang="en-US" sz="2400" dirty="0" smtClean="0"/>
              <a:t>Whereas Public </a:t>
            </a:r>
            <a:r>
              <a:rPr lang="en-US" sz="2400" dirty="0"/>
              <a:t>authorities are Nicely doing </a:t>
            </a:r>
            <a:r>
              <a:rPr lang="en-US" sz="2400" dirty="0" smtClean="0"/>
              <a:t>their duties  though an ordinary people may have e observing , judging  and </a:t>
            </a:r>
            <a:r>
              <a:rPr lang="en-US" sz="2400" dirty="0"/>
              <a:t>Evaluating </a:t>
            </a:r>
            <a:r>
              <a:rPr lang="en-US" sz="2400" dirty="0" smtClean="0"/>
              <a:t>to public body  </a:t>
            </a:r>
            <a:r>
              <a:rPr lang="en-US" sz="2400" dirty="0"/>
              <a:t>through the lens of RTI. Because </a:t>
            </a:r>
            <a:r>
              <a:rPr lang="en-US" sz="2400" dirty="0" smtClean="0"/>
              <a:t>people  </a:t>
            </a:r>
            <a:r>
              <a:rPr lang="en-US" sz="2400" dirty="0"/>
              <a:t>believe in Transparency and Accountability </a:t>
            </a:r>
            <a:r>
              <a:rPr lang="en-US" sz="2400" dirty="0" smtClean="0"/>
              <a:t>in public service, which is the very essence of Good Governance. </a:t>
            </a:r>
            <a:endParaRPr lang="en-US" sz="2400" dirty="0" smtClean="0"/>
          </a:p>
          <a:p>
            <a:r>
              <a:rPr lang="en-US" sz="2400" dirty="0" smtClean="0"/>
              <a:t>Information is key tools in combating against corruption and wrong doings, </a:t>
            </a:r>
            <a:endParaRPr lang="en-US" sz="2400" dirty="0" smtClean="0"/>
          </a:p>
          <a:p>
            <a:r>
              <a:rPr lang="en-US" sz="2400" dirty="0" smtClean="0"/>
              <a:t>Well-Informed Citizens are Real wealth of Nation. 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77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Information Ensure the followings.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004772"/>
          </a:xfrm>
        </p:spPr>
        <p:txBody>
          <a:bodyPr>
            <a:noAutofit/>
          </a:bodyPr>
          <a:lstStyle/>
          <a:p>
            <a:r>
              <a:rPr lang="en-US" sz="2000" dirty="0" smtClean="0"/>
              <a:t>Right to information is Fundamental Right  Guaranteed by The Constitution,</a:t>
            </a:r>
          </a:p>
          <a:p>
            <a:r>
              <a:rPr lang="en-US" sz="2000" dirty="0" smtClean="0"/>
              <a:t>This is Related to Right to Freedom of Expression , </a:t>
            </a:r>
          </a:p>
          <a:p>
            <a:r>
              <a:rPr lang="en-US" sz="2000" dirty="0" smtClean="0"/>
              <a:t>Fundamental Basis of Good Governance, </a:t>
            </a:r>
          </a:p>
          <a:p>
            <a:r>
              <a:rPr lang="en-US" sz="2000" dirty="0" smtClean="0"/>
              <a:t>This promotes the Awareness level of citizens,</a:t>
            </a:r>
          </a:p>
          <a:p>
            <a:r>
              <a:rPr lang="en-US" sz="2000" dirty="0" smtClean="0"/>
              <a:t>Ensure the Accountability and Transparency of Public Authorities,</a:t>
            </a:r>
          </a:p>
          <a:p>
            <a:r>
              <a:rPr lang="en-US" sz="2000" dirty="0" smtClean="0"/>
              <a:t>Enhance the Credibility of Public institutions,</a:t>
            </a:r>
          </a:p>
          <a:p>
            <a:r>
              <a:rPr lang="en-US" sz="2000" dirty="0" smtClean="0"/>
              <a:t>Reduced the Corruptions,</a:t>
            </a:r>
          </a:p>
          <a:p>
            <a:r>
              <a:rPr lang="en-US" sz="2000" dirty="0" smtClean="0"/>
              <a:t>Controlled the Arbitrariness of Public Authorities </a:t>
            </a:r>
          </a:p>
          <a:p>
            <a:r>
              <a:rPr lang="en-US" sz="2000" dirty="0" smtClean="0"/>
              <a:t>Create the Healthy Public opinion &amp;  Strengthen the Political System as well as the Govt.</a:t>
            </a:r>
          </a:p>
          <a:p>
            <a:r>
              <a:rPr lang="en-US" sz="2000" dirty="0" smtClean="0"/>
              <a:t>People’s Meaningful participations in Governance system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Basis of 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Constitutions </a:t>
            </a:r>
          </a:p>
          <a:p>
            <a:r>
              <a:rPr lang="en-US" dirty="0" smtClean="0"/>
              <a:t>Article  17 Right to Freedom of Expression, </a:t>
            </a:r>
          </a:p>
          <a:p>
            <a:r>
              <a:rPr lang="en-US" dirty="0" smtClean="0"/>
              <a:t>Article 19  Right to Communications </a:t>
            </a:r>
          </a:p>
          <a:p>
            <a:r>
              <a:rPr lang="en-US" dirty="0" smtClean="0"/>
              <a:t>Article 27, Right to Information</a:t>
            </a:r>
          </a:p>
          <a:p>
            <a:r>
              <a:rPr lang="en-US" dirty="0" smtClean="0"/>
              <a:t>Article 28 Right to Privacy</a:t>
            </a:r>
          </a:p>
          <a:p>
            <a:r>
              <a:rPr lang="en-US" dirty="0" smtClean="0"/>
              <a:t>Information Protection Act 2064 </a:t>
            </a:r>
          </a:p>
          <a:p>
            <a:r>
              <a:rPr lang="en-US" dirty="0" smtClean="0"/>
              <a:t>Regulations 2065</a:t>
            </a:r>
          </a:p>
          <a:p>
            <a:r>
              <a:rPr lang="en-US" dirty="0" smtClean="0"/>
              <a:t>Protection of individual privacy Act 2075 </a:t>
            </a:r>
          </a:p>
          <a:p>
            <a:r>
              <a:rPr lang="en-US" dirty="0" smtClean="0"/>
              <a:t>Regulation 2077</a:t>
            </a:r>
          </a:p>
          <a:p>
            <a:r>
              <a:rPr lang="en-US" dirty="0" smtClean="0"/>
              <a:t>Concerning other Specific acts &amp; regulations </a:t>
            </a:r>
          </a:p>
          <a:p>
            <a:r>
              <a:rPr lang="en-US" dirty="0" smtClean="0"/>
              <a:t>Like Good Governance And Management implementation Act 2064  Press Council Act 2048</a:t>
            </a:r>
          </a:p>
          <a:p>
            <a:r>
              <a:rPr lang="en-US" dirty="0" smtClean="0"/>
              <a:t>Civil &amp; Criminal Codes </a:t>
            </a:r>
          </a:p>
          <a:p>
            <a:r>
              <a:rPr lang="en-US" dirty="0" smtClean="0"/>
              <a:t>Electronic Transaction act 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UDHR/ I Article 19 CCPR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to Fair Exercise in 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3852372"/>
          </a:xfrm>
        </p:spPr>
        <p:txBody>
          <a:bodyPr>
            <a:noAutofit/>
          </a:bodyPr>
          <a:lstStyle/>
          <a:p>
            <a:r>
              <a:rPr lang="en-US" sz="2400" dirty="0" smtClean="0"/>
              <a:t>Exercising the RTI for personal Benefit,</a:t>
            </a:r>
          </a:p>
          <a:p>
            <a:r>
              <a:rPr lang="en-US" sz="2400" dirty="0" smtClean="0"/>
              <a:t>Using information's as a tool for Undue pressure,</a:t>
            </a:r>
          </a:p>
          <a:p>
            <a:r>
              <a:rPr lang="en-US" sz="2400" dirty="0" smtClean="0"/>
              <a:t>Loosing Efficiency, Honesty &amp; Fairness Due to </a:t>
            </a:r>
            <a:r>
              <a:rPr lang="en-US" sz="2400" dirty="0"/>
              <a:t>U</a:t>
            </a:r>
            <a:r>
              <a:rPr lang="en-US" sz="2400" dirty="0" smtClean="0"/>
              <a:t>nder pressure of RTI</a:t>
            </a:r>
          </a:p>
          <a:p>
            <a:r>
              <a:rPr lang="en-US" sz="2400" dirty="0" smtClean="0"/>
              <a:t>No Restriction &amp; No Limitations of Information Seekers, </a:t>
            </a:r>
          </a:p>
          <a:p>
            <a:pPr algn="just"/>
            <a:r>
              <a:rPr lang="en-US" sz="2400" dirty="0"/>
              <a:t>The Nation does not want a Scenario where 75% staff </a:t>
            </a:r>
            <a:r>
              <a:rPr lang="en-US" sz="2400" dirty="0" smtClean="0"/>
              <a:t>of Public </a:t>
            </a:r>
            <a:r>
              <a:rPr lang="en-US" sz="2400" dirty="0"/>
              <a:t>authorities Spent </a:t>
            </a:r>
            <a:r>
              <a:rPr lang="en-US" sz="2400" dirty="0" smtClean="0"/>
              <a:t>the 75</a:t>
            </a:r>
            <a:r>
              <a:rPr lang="en-US" sz="2400" dirty="0"/>
              <a:t>% of their time in collecting &amp; furnishing </a:t>
            </a:r>
            <a:r>
              <a:rPr lang="en-US" sz="2400" dirty="0" smtClean="0"/>
              <a:t>the information instead </a:t>
            </a:r>
            <a:r>
              <a:rPr lang="en-US" sz="2400" dirty="0"/>
              <a:t>of discharging their required </a:t>
            </a:r>
            <a:r>
              <a:rPr lang="en-US" sz="2400" dirty="0" smtClean="0"/>
              <a:t>duties.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0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Judicious Analyzing the </a:t>
            </a:r>
            <a:r>
              <a:rPr lang="en-US" sz="3200" b="1" dirty="0"/>
              <a:t>R</a:t>
            </a:r>
            <a:r>
              <a:rPr lang="en-US" sz="3200" b="1" dirty="0" smtClean="0"/>
              <a:t>TI Ground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938"/>
            <a:ext cx="8610600" cy="4890462"/>
          </a:xfrm>
        </p:spPr>
        <p:txBody>
          <a:bodyPr>
            <a:noAutofit/>
          </a:bodyPr>
          <a:lstStyle/>
          <a:p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Ground for Information Seeking,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Required information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Index of Information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Designated Authority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Denial of  Information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Undue Delayed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 or loss of Information 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"/>
            <a:ext cx="327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sz="2000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sz="2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sz="20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  <a:t>                 </a:t>
            </a:r>
          </a:p>
          <a:p>
            <a:endParaRPr lang="en-US" sz="2400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2400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31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Intention,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 for undue advantage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 clause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Discharging 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her Official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Reasonability &amp; Justifiability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Awards Punishment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as misdeeds.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upon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Loss of Damage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of Justice Principle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Review the Situations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Right to Know, </a:t>
            </a:r>
          </a:p>
          <a:p>
            <a:r>
              <a:rPr lang="en-US" sz="3000" dirty="0" smtClean="0"/>
              <a:t>Right to Ask </a:t>
            </a:r>
          </a:p>
          <a:p>
            <a:r>
              <a:rPr lang="en-US" sz="3000" dirty="0" smtClean="0"/>
              <a:t>Right to be informed </a:t>
            </a:r>
          </a:p>
          <a:p>
            <a:r>
              <a:rPr lang="en-US" sz="3000" dirty="0" smtClean="0"/>
              <a:t>Classify the Information, Misinformation &amp; Disinformation</a:t>
            </a:r>
          </a:p>
          <a:p>
            <a:r>
              <a:rPr lang="en-US" sz="3000" dirty="0" smtClean="0"/>
              <a:t>Compensation, </a:t>
            </a:r>
          </a:p>
          <a:p>
            <a:r>
              <a:rPr lang="en-US" sz="3000" dirty="0" smtClean="0"/>
              <a:t>Quantum of Punishment.</a:t>
            </a:r>
          </a:p>
          <a:p>
            <a:r>
              <a:rPr lang="en-US" sz="3000" dirty="0" smtClean="0"/>
              <a:t>Right to Appeal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Review in Prevailing situations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Protection of Whistleblowers </a:t>
            </a:r>
          </a:p>
          <a:p>
            <a:r>
              <a:rPr lang="en-US" sz="3200" dirty="0" smtClean="0"/>
              <a:t>Abuse of Information</a:t>
            </a:r>
          </a:p>
          <a:p>
            <a:r>
              <a:rPr lang="en-US" sz="3200" dirty="0" smtClean="0"/>
              <a:t>Excess use of  information and its Consequences </a:t>
            </a:r>
          </a:p>
          <a:p>
            <a:r>
              <a:rPr lang="en-US" sz="3200" dirty="0" smtClean="0"/>
              <a:t>Wrong interpretation or Wrong  assumption of information</a:t>
            </a:r>
          </a:p>
          <a:p>
            <a:r>
              <a:rPr lang="en-US" sz="3200" dirty="0" smtClean="0"/>
              <a:t>Undermining the interest of information seekers.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45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152</TotalTime>
  <Words>551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Right to Information &amp;  its Scope   An overview from Judicious Mind                                                                  Hemanta Rawal</vt:lpstr>
      <vt:lpstr>PowerPoint Presentation</vt:lpstr>
      <vt:lpstr>Right to Information Ensure the followings. </vt:lpstr>
      <vt:lpstr>Legal Basis of RTI</vt:lpstr>
      <vt:lpstr>Threat to Fair Exercise in RTI</vt:lpstr>
      <vt:lpstr> Judicious Analyzing the RTI Ground </vt:lpstr>
      <vt:lpstr>Cont..</vt:lpstr>
      <vt:lpstr>Need to Review the Situations </vt:lpstr>
      <vt:lpstr>Need to Review in Prevailing situations </vt:lpstr>
      <vt:lpstr>Within this premises </vt:lpstr>
      <vt:lpstr>Any Queries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Information &amp; Judicial Approach                              Hemanta Rawal</dc:title>
  <dc:creator>97798</dc:creator>
  <cp:lastModifiedBy>97798</cp:lastModifiedBy>
  <cp:revision>48</cp:revision>
  <dcterms:created xsi:type="dcterms:W3CDTF">2006-08-16T00:00:00Z</dcterms:created>
  <dcterms:modified xsi:type="dcterms:W3CDTF">2024-03-22T03:05:32Z</dcterms:modified>
</cp:coreProperties>
</file>